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96"/>
    <p:restoredTop sz="95768"/>
  </p:normalViewPr>
  <p:slideViewPr>
    <p:cSldViewPr snapToGrid="0">
      <p:cViewPr>
        <p:scale>
          <a:sx n="69" d="100"/>
          <a:sy n="69" d="100"/>
        </p:scale>
        <p:origin x="8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7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7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4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823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6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8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0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24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0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4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2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6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3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7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9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8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83F4-78EA-9A4B-B66D-01441A361C4C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27053-8B3E-F94B-B858-2AB3964A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18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AEDF-9A28-B529-4F4D-394E159B7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Symbolism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0B3D0-EAFD-D871-33E0-F61ABB1AB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9</a:t>
            </a:r>
          </a:p>
        </p:txBody>
      </p:sp>
    </p:spTree>
    <p:extLst>
      <p:ext uri="{BB962C8B-B14F-4D97-AF65-F5344CB8AC3E}">
        <p14:creationId xmlns:p14="http://schemas.microsoft.com/office/powerpoint/2010/main" val="188189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ldfire - Wikipedia">
            <a:extLst>
              <a:ext uri="{FF2B5EF4-FFF2-40B4-BE49-F238E27FC236}">
                <a16:creationId xmlns:a16="http://schemas.microsoft.com/office/drawing/2014/main" id="{DAAC2B84-062C-4745-BBAF-CC7338708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36" y="1717523"/>
            <a:ext cx="6349697" cy="42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8133E3-CDE7-67E0-1D05-0B719CA82FD8}"/>
              </a:ext>
            </a:extLst>
          </p:cNvPr>
          <p:cNvSpPr txBox="1"/>
          <p:nvPr/>
        </p:nvSpPr>
        <p:spPr>
          <a:xfrm>
            <a:off x="7738534" y="1815231"/>
            <a:ext cx="36234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 death</a:t>
            </a:r>
          </a:p>
          <a:p>
            <a:r>
              <a:rPr lang="en-US" sz="3000" dirty="0"/>
              <a:t>- destruction</a:t>
            </a:r>
          </a:p>
          <a:p>
            <a:r>
              <a:rPr lang="en-US" sz="3000" dirty="0"/>
              <a:t>- distribution (something that spreads)</a:t>
            </a:r>
          </a:p>
          <a:p>
            <a:endParaRPr lang="en-US" sz="3000" dirty="0"/>
          </a:p>
          <a:p>
            <a:r>
              <a:rPr lang="en-US" sz="3000" dirty="0"/>
              <a:t>- anger/rage</a:t>
            </a:r>
          </a:p>
          <a:p>
            <a:r>
              <a:rPr lang="en-US" sz="3000" dirty="0"/>
              <a:t>- panic</a:t>
            </a:r>
          </a:p>
          <a:p>
            <a:r>
              <a:rPr lang="en-US" sz="3000" dirty="0"/>
              <a:t>- lack of control</a:t>
            </a:r>
          </a:p>
        </p:txBody>
      </p:sp>
    </p:spTree>
    <p:extLst>
      <p:ext uri="{BB962C8B-B14F-4D97-AF65-F5344CB8AC3E}">
        <p14:creationId xmlns:p14="http://schemas.microsoft.com/office/powerpoint/2010/main" val="221040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pple | Description, Cultivation, Domestication, Varieties, Uses,  Nutrition, &amp; Facts | Britannica">
            <a:extLst>
              <a:ext uri="{FF2B5EF4-FFF2-40B4-BE49-F238E27FC236}">
                <a16:creationId xmlns:a16="http://schemas.microsoft.com/office/drawing/2014/main" id="{92B1E096-77F2-2298-5275-13FAA7E46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763485"/>
            <a:ext cx="5896428" cy="405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5D6071-5216-B7F8-876B-86838B560521}"/>
              </a:ext>
            </a:extLst>
          </p:cNvPr>
          <p:cNvSpPr txBox="1"/>
          <p:nvPr/>
        </p:nvSpPr>
        <p:spPr>
          <a:xfrm>
            <a:off x="7326715" y="1336765"/>
            <a:ext cx="32638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 health</a:t>
            </a:r>
          </a:p>
          <a:p>
            <a:r>
              <a:rPr lang="en-US" sz="3000" dirty="0"/>
              <a:t>- nutrition </a:t>
            </a:r>
          </a:p>
          <a:p>
            <a:endParaRPr lang="en-US" sz="3000" dirty="0"/>
          </a:p>
          <a:p>
            <a:r>
              <a:rPr lang="en-US" sz="3000" dirty="0"/>
              <a:t>- growth</a:t>
            </a:r>
          </a:p>
          <a:p>
            <a:endParaRPr lang="en-US" sz="3000" dirty="0"/>
          </a:p>
          <a:p>
            <a:r>
              <a:rPr lang="en-US" sz="3000" dirty="0"/>
              <a:t>- attachment</a:t>
            </a:r>
          </a:p>
          <a:p>
            <a:endParaRPr lang="en-US" sz="3000" dirty="0"/>
          </a:p>
          <a:p>
            <a:r>
              <a:rPr lang="en-US" sz="3000" dirty="0"/>
              <a:t>- temptation</a:t>
            </a:r>
          </a:p>
          <a:p>
            <a:r>
              <a:rPr lang="en-US" sz="3000" dirty="0"/>
              <a:t>- something </a:t>
            </a:r>
          </a:p>
          <a:p>
            <a:r>
              <a:rPr lang="en-US" sz="3000" dirty="0"/>
              <a:t>forbidden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7861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eeping with window open during the night: Good or Bad?">
            <a:extLst>
              <a:ext uri="{FF2B5EF4-FFF2-40B4-BE49-F238E27FC236}">
                <a16:creationId xmlns:a16="http://schemas.microsoft.com/office/drawing/2014/main" id="{E65B06CB-B1EE-8672-0CF2-B662408F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1652814"/>
            <a:ext cx="7160986" cy="408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9EE690-C524-8FAC-D20B-E326D37A8635}"/>
              </a:ext>
            </a:extLst>
          </p:cNvPr>
          <p:cNvSpPr txBox="1"/>
          <p:nvPr/>
        </p:nvSpPr>
        <p:spPr>
          <a:xfrm>
            <a:off x="752892" y="417556"/>
            <a:ext cx="34411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 new beginning</a:t>
            </a:r>
          </a:p>
          <a:p>
            <a:endParaRPr lang="en-US" sz="3000" dirty="0"/>
          </a:p>
          <a:p>
            <a:r>
              <a:rPr lang="en-US" sz="3000" dirty="0"/>
              <a:t>- new outlook</a:t>
            </a:r>
          </a:p>
          <a:p>
            <a:r>
              <a:rPr lang="en-US" sz="3000" dirty="0"/>
              <a:t>- another view/perspective</a:t>
            </a:r>
          </a:p>
          <a:p>
            <a:r>
              <a:rPr lang="en-US" sz="3000" dirty="0"/>
              <a:t>- open mind</a:t>
            </a:r>
          </a:p>
          <a:p>
            <a:endParaRPr lang="en-US" sz="3000" dirty="0"/>
          </a:p>
          <a:p>
            <a:r>
              <a:rPr lang="en-US" sz="3000" dirty="0"/>
              <a:t>- refresh</a:t>
            </a:r>
          </a:p>
          <a:p>
            <a:endParaRPr lang="en-US" sz="3000" dirty="0"/>
          </a:p>
          <a:p>
            <a:r>
              <a:rPr lang="en-US" sz="3000" dirty="0"/>
              <a:t>- sense of calm</a:t>
            </a:r>
          </a:p>
          <a:p>
            <a:endParaRPr lang="en-US" sz="3000" dirty="0"/>
          </a:p>
          <a:p>
            <a:r>
              <a:rPr lang="en-US" sz="3000" dirty="0"/>
              <a:t>- seeing things clearly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3005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hould we Ban Cell Phones in the Classroom? - Chris Kampman's Edtech Journey">
            <a:extLst>
              <a:ext uri="{FF2B5EF4-FFF2-40B4-BE49-F238E27FC236}">
                <a16:creationId xmlns:a16="http://schemas.microsoft.com/office/drawing/2014/main" id="{37A50254-881C-2364-1261-B4EE83269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66" y="2063447"/>
            <a:ext cx="5693833" cy="379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113A88-0CFD-EA78-170D-895C65841CD9}"/>
              </a:ext>
            </a:extLst>
          </p:cNvPr>
          <p:cNvSpPr txBox="1"/>
          <p:nvPr/>
        </p:nvSpPr>
        <p:spPr>
          <a:xfrm>
            <a:off x="762001" y="1837732"/>
            <a:ext cx="48274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 stress</a:t>
            </a:r>
          </a:p>
          <a:p>
            <a:r>
              <a:rPr lang="en-US" sz="3000" dirty="0"/>
              <a:t>- confusion</a:t>
            </a:r>
          </a:p>
          <a:p>
            <a:r>
              <a:rPr lang="en-US" sz="3000" dirty="0"/>
              <a:t>- distraction</a:t>
            </a:r>
          </a:p>
          <a:p>
            <a:r>
              <a:rPr lang="en-US" sz="3000" dirty="0"/>
              <a:t>- research</a:t>
            </a:r>
          </a:p>
          <a:p>
            <a:r>
              <a:rPr lang="en-US" sz="3000" dirty="0"/>
              <a:t>- information</a:t>
            </a:r>
          </a:p>
          <a:p>
            <a:endParaRPr lang="en-US" sz="3000" dirty="0"/>
          </a:p>
          <a:p>
            <a:r>
              <a:rPr lang="en-US" sz="3000" dirty="0"/>
              <a:t>- entertainment</a:t>
            </a:r>
          </a:p>
          <a:p>
            <a:r>
              <a:rPr lang="en-US" sz="3000" dirty="0"/>
              <a:t>- communication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7836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3F190B-946B-B165-F29F-4BF943B45ED1}"/>
              </a:ext>
            </a:extLst>
          </p:cNvPr>
          <p:cNvSpPr txBox="1"/>
          <p:nvPr/>
        </p:nvSpPr>
        <p:spPr>
          <a:xfrm>
            <a:off x="993776" y="1287404"/>
            <a:ext cx="35028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 wait (time)</a:t>
            </a:r>
          </a:p>
          <a:p>
            <a:r>
              <a:rPr lang="en-US" sz="3000" dirty="0"/>
              <a:t>- life (new life)</a:t>
            </a:r>
          </a:p>
          <a:p>
            <a:r>
              <a:rPr lang="en-US" sz="3000" dirty="0"/>
              <a:t>- vibrancy</a:t>
            </a:r>
          </a:p>
          <a:p>
            <a:endParaRPr lang="en-US" sz="3000" dirty="0"/>
          </a:p>
          <a:p>
            <a:r>
              <a:rPr lang="en-US" sz="3000" dirty="0"/>
              <a:t>- youth</a:t>
            </a:r>
          </a:p>
          <a:p>
            <a:r>
              <a:rPr lang="en-US" sz="3000" dirty="0"/>
              <a:t>- beginnings</a:t>
            </a:r>
          </a:p>
          <a:p>
            <a:endParaRPr lang="en-US" sz="3000" dirty="0"/>
          </a:p>
          <a:p>
            <a:r>
              <a:rPr lang="en-US" sz="3000" dirty="0"/>
              <a:t>- nature</a:t>
            </a:r>
          </a:p>
          <a:p>
            <a:r>
              <a:rPr lang="en-US" sz="3000" dirty="0"/>
              <a:t>- health of the natural world</a:t>
            </a:r>
          </a:p>
        </p:txBody>
      </p:sp>
      <p:pic>
        <p:nvPicPr>
          <p:cNvPr id="6146" name="Picture 2" descr="Leaf | Definition, Parts, &amp; Function | Britannica">
            <a:extLst>
              <a:ext uri="{FF2B5EF4-FFF2-40B4-BE49-F238E27FC236}">
                <a16:creationId xmlns:a16="http://schemas.microsoft.com/office/drawing/2014/main" id="{E0F7B6A2-DD29-6C2D-50B4-1789F3A5D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07" y="1808946"/>
            <a:ext cx="5971117" cy="396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3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hart&#10;&#10;Description automatically generated">
            <a:extLst>
              <a:ext uri="{FF2B5EF4-FFF2-40B4-BE49-F238E27FC236}">
                <a16:creationId xmlns:a16="http://schemas.microsoft.com/office/drawing/2014/main" id="{CBC18207-E636-E000-3B8F-0AA6AFB376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84"/>
          <a:stretch/>
        </p:blipFill>
        <p:spPr>
          <a:xfrm>
            <a:off x="482077" y="2697117"/>
            <a:ext cx="11227845" cy="17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6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DFB3-0B9D-1252-7A06-03B0B8020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en-US" dirty="0"/>
              <a:t>A simple thing…     Can Mean a big </a:t>
            </a:r>
            <a:r>
              <a:rPr lang="en-US" dirty="0" err="1"/>
              <a:t>IDea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E31B6-9B78-DB6E-C5FD-602130A3E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brick wall, a locked gate 		inability to reach a goal</a:t>
            </a:r>
          </a:p>
          <a:p>
            <a:endParaRPr lang="en-US" dirty="0"/>
          </a:p>
          <a:p>
            <a:r>
              <a:rPr lang="en-US" dirty="0"/>
              <a:t>autumn leaves				getting older, passage of time</a:t>
            </a:r>
          </a:p>
          <a:p>
            <a:endParaRPr lang="en-US" dirty="0"/>
          </a:p>
          <a:p>
            <a:r>
              <a:rPr lang="en-US" dirty="0"/>
              <a:t>storms, dark clouds			troubles, difficulties, hardships</a:t>
            </a:r>
          </a:p>
          <a:p>
            <a:endParaRPr lang="en-US" dirty="0"/>
          </a:p>
          <a:p>
            <a:r>
              <a:rPr lang="en-US" dirty="0"/>
              <a:t>darkness, nighttime			fear, the unknown, death</a:t>
            </a:r>
          </a:p>
          <a:p>
            <a:endParaRPr lang="en-US" dirty="0"/>
          </a:p>
          <a:p>
            <a:r>
              <a:rPr lang="en-US" dirty="0"/>
              <a:t>butterflies					change, rebirth</a:t>
            </a:r>
          </a:p>
        </p:txBody>
      </p:sp>
    </p:spTree>
    <p:extLst>
      <p:ext uri="{BB962C8B-B14F-4D97-AF65-F5344CB8AC3E}">
        <p14:creationId xmlns:p14="http://schemas.microsoft.com/office/powerpoint/2010/main" val="38878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48F0-F014-F9EF-6565-A4788C85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Does Symbolism Compare to Metaphor? </a:t>
            </a:r>
            <a:br>
              <a:rPr lang="en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9D403-9E50-A812-2CC2-4B42EC8D0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Metaphor:  </a:t>
            </a:r>
            <a:endParaRPr lang="en-CA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CA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comparison between two things without using the words “like” or “as”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CA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CA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often comparing an abstract idea to a concrete object.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CA" sz="3200" b="1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itchFamily="2" charset="2"/>
              <a:buChar char=""/>
            </a:pPr>
            <a:r>
              <a:rPr lang="en-CA" sz="3200" i="1" dirty="0">
                <a:solidFill>
                  <a:srgbClr val="00B0F0"/>
                </a:solidFill>
              </a:rPr>
              <a:t>Example:  </a:t>
            </a:r>
            <a:br>
              <a:rPr lang="en-CA" sz="3200" i="1" dirty="0">
                <a:solidFill>
                  <a:srgbClr val="00B0F0"/>
                </a:solidFill>
              </a:rPr>
            </a:br>
            <a:r>
              <a:rPr lang="en-CA" sz="3200" i="1" dirty="0">
                <a:solidFill>
                  <a:srgbClr val="00B0F0"/>
                </a:solidFill>
              </a:rPr>
              <a:t>To her, his love was a blooming, red rose.</a:t>
            </a:r>
            <a:endParaRPr lang="en-CA" sz="3200" kern="100" dirty="0">
              <a:solidFill>
                <a:srgbClr val="00B0F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380E2-7F46-FE94-F1B6-6E7B7B745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42" y="2163314"/>
            <a:ext cx="10820400" cy="4024125"/>
          </a:xfrm>
        </p:spPr>
        <p:txBody>
          <a:bodyPr>
            <a:normAutofit fontScale="85000" lnSpcReduction="20000"/>
          </a:bodyPr>
          <a:lstStyle/>
          <a:p>
            <a:r>
              <a:rPr lang="en-CA" sz="35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Metaphor is related to symbolism because </a:t>
            </a:r>
            <a:br>
              <a:rPr lang="en-CA" sz="35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35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metaphor uses symbols. </a:t>
            </a:r>
            <a:endParaRPr lang="en-CA" sz="3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500" dirty="0"/>
          </a:p>
          <a:p>
            <a:r>
              <a:rPr lang="en-CA" sz="35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Metaphor also helps you better understand </a:t>
            </a:r>
            <a:br>
              <a:rPr lang="en-CA" sz="35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35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CA" sz="3500" b="1" u="sng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character (person)</a:t>
            </a:r>
            <a:r>
              <a:rPr lang="en-CA" sz="35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CA" sz="3500" b="1" u="sng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event</a:t>
            </a:r>
            <a:r>
              <a:rPr lang="en-CA" sz="35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or </a:t>
            </a:r>
            <a:r>
              <a:rPr lang="en-CA" sz="3500" b="1" u="sng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emotion</a:t>
            </a:r>
            <a:r>
              <a:rPr lang="en-CA" sz="35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CA" sz="3500" b="1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CA" sz="3500" b="1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CA" sz="3500" b="1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0215">
              <a:spcAft>
                <a:spcPts val="0"/>
              </a:spcAft>
            </a:pPr>
            <a:r>
              <a:rPr lang="en-CA" sz="3500" i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Example:  </a:t>
            </a:r>
            <a:br>
              <a:rPr lang="en-CA" sz="3500" i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3500" i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woman’s depression was a dark cloud over her head that followed her through each day.</a:t>
            </a:r>
          </a:p>
          <a:p>
            <a:pPr marL="450215">
              <a:spcAft>
                <a:spcPts val="0"/>
              </a:spcAft>
            </a:pPr>
            <a:endParaRPr lang="en-CA" sz="3000" i="1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A close-up of a plant&#10;&#10;Description automatically generated">
            <a:extLst>
              <a:ext uri="{FF2B5EF4-FFF2-40B4-BE49-F238E27FC236}">
                <a16:creationId xmlns:a16="http://schemas.microsoft.com/office/drawing/2014/main" id="{C4709F68-973E-0438-EE1E-EEAC4F186F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3077" r="79905" b="37468"/>
          <a:stretch/>
        </p:blipFill>
        <p:spPr bwMode="auto">
          <a:xfrm>
            <a:off x="9702800" y="670561"/>
            <a:ext cx="2166725" cy="3590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46D81D-2E37-F96F-B10B-99D7175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75" y="297600"/>
            <a:ext cx="8610600" cy="1293028"/>
          </a:xfrm>
        </p:spPr>
        <p:txBody>
          <a:bodyPr/>
          <a:lstStyle/>
          <a:p>
            <a:pPr algn="l"/>
            <a:r>
              <a:rPr lang="en-US" dirty="0"/>
              <a:t>More about Metaphor</a:t>
            </a:r>
          </a:p>
        </p:txBody>
      </p:sp>
    </p:spTree>
    <p:extLst>
      <p:ext uri="{BB962C8B-B14F-4D97-AF65-F5344CB8AC3E}">
        <p14:creationId xmlns:p14="http://schemas.microsoft.com/office/powerpoint/2010/main" val="185424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3BE1-2C61-D831-8ACB-260BD3DB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0" y="374906"/>
            <a:ext cx="8610600" cy="1293028"/>
          </a:xfrm>
        </p:spPr>
        <p:txBody>
          <a:bodyPr/>
          <a:lstStyle/>
          <a:p>
            <a:r>
              <a:rPr lang="en-US" b="1" dirty="0"/>
              <a:t>Now On to Symbolism…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4A4C-3F3B-D241-7F7A-5FDC0EA11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667934"/>
            <a:ext cx="10820400" cy="4024125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CA" sz="25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comparison, </a:t>
            </a:r>
            <a:r>
              <a:rPr lang="en-CA" sz="2500" b="1" u="sng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symbolism</a:t>
            </a:r>
            <a:r>
              <a:rPr lang="en-CA" sz="25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illustrates the big ideas under the surface of a story. 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endParaRPr lang="en-CA" sz="25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CA" sz="25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use of symbolism helps the reader understand abstract and complex concepts that all people can relate to or may experience in life, such as: </a:t>
            </a:r>
            <a:br>
              <a:rPr lang="en-CA" sz="25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2500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death, rebirth, change, struggle, triumph, growth, grief, fear, obstacles, peace…</a:t>
            </a:r>
            <a:br>
              <a:rPr lang="en-CA" sz="3000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CA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E648BF-4630-DCF3-67D9-4232AD6F1C89}"/>
              </a:ext>
            </a:extLst>
          </p:cNvPr>
          <p:cNvSpPr txBox="1">
            <a:spLocks/>
          </p:cNvSpPr>
          <p:nvPr/>
        </p:nvSpPr>
        <p:spPr>
          <a:xfrm>
            <a:off x="685800" y="749979"/>
            <a:ext cx="10820400" cy="5599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CA" sz="3000" i="1" kern="100" dirty="0">
                <a:solidFill>
                  <a:srgbClr val="00B0F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Example: As the final gunshots faded, and the battlefield fell silent, a single white dove appeared.</a:t>
            </a:r>
          </a:p>
          <a:p>
            <a:pPr marL="221615" indent="0">
              <a:buNone/>
            </a:pPr>
            <a:endParaRPr lang="en-CA" sz="3000" kern="100" dirty="0">
              <a:solidFill>
                <a:srgbClr val="00B0F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1615" indent="0">
              <a:buNone/>
            </a:pPr>
            <a:r>
              <a:rPr lang="en-CA" sz="3000" i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the above example, the single white dove is a symbol of the end of war/peace, or the souls of the fallen soldiers…</a:t>
            </a:r>
          </a:p>
          <a:p>
            <a:pPr marL="221615" indent="0">
              <a:buNone/>
            </a:pPr>
            <a:endParaRPr lang="en-CA" sz="3000" i="1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1615" indent="0">
              <a:buNone/>
            </a:pPr>
            <a:r>
              <a:rPr lang="en-CA" sz="3000" i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Peace = doves are white &amp; pure, which might signal purity entering the world after violence, darkness &amp; bloodshed; doves are also peaceful creatures.</a:t>
            </a:r>
          </a:p>
          <a:p>
            <a:pPr marL="221615" indent="0">
              <a:buNone/>
            </a:pPr>
            <a:endParaRPr lang="en-CA" sz="3000" i="1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1615" indent="0">
              <a:buNone/>
            </a:pPr>
            <a:r>
              <a:rPr lang="en-CA" sz="3000" i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Souls… = doves are free, the soldiers are free from war &amp; violence at last</a:t>
            </a:r>
            <a:br>
              <a:rPr lang="en-CA" sz="3000" i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CA" sz="3000" i="1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1615" indent="0">
              <a:buNone/>
            </a:pPr>
            <a:endParaRPr lang="en-CA" sz="3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8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D923-0A15-8978-A97A-B685E52D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99" y="3151972"/>
            <a:ext cx="9503833" cy="1293028"/>
          </a:xfrm>
        </p:spPr>
        <p:txBody>
          <a:bodyPr>
            <a:noAutofit/>
          </a:bodyPr>
          <a:lstStyle/>
          <a:p>
            <a:pPr algn="l"/>
            <a:r>
              <a:rPr lang="en-CA" sz="30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Let’s Do Some Practice!</a:t>
            </a:r>
            <a:br>
              <a:rPr lang="en-CA" sz="30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br>
              <a:rPr lang="en-CA" sz="30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en-CA" sz="30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 </a:t>
            </a:r>
            <a:br>
              <a:rPr lang="en-CA" sz="30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en-CA" sz="30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If you consider each of the images On your Handout as symbols, </a:t>
            </a:r>
            <a:br>
              <a:rPr lang="en-CA" sz="30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br>
              <a:rPr lang="en-CA" sz="30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en-CA" sz="30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what big ideas or concepts could they represent?</a:t>
            </a:r>
            <a:r>
              <a:rPr lang="en-CA" sz="3000" dirty="0">
                <a:effectLst/>
              </a:rPr>
              <a:t>   </a:t>
            </a:r>
            <a:br>
              <a:rPr lang="en-CA" sz="3000" dirty="0">
                <a:effectLst/>
              </a:rPr>
            </a:br>
            <a:br>
              <a:rPr lang="en-CA" sz="3000" dirty="0">
                <a:effectLst/>
              </a:rPr>
            </a:br>
            <a:r>
              <a:rPr lang="en-CA" sz="3000" b="1" dirty="0">
                <a:effectLst/>
              </a:rPr>
              <a:t>Write down THREE IDEAS (words/phrases) </a:t>
            </a:r>
            <a:br>
              <a:rPr lang="en-CA" sz="3000" b="1" dirty="0">
                <a:effectLst/>
              </a:rPr>
            </a:br>
            <a:r>
              <a:rPr lang="en-CA" sz="3000" b="1" dirty="0">
                <a:effectLst/>
              </a:rPr>
              <a:t>for each.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50030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ampfire Safety and Burn Prevention Tips - Live Better | Revere Health">
            <a:extLst>
              <a:ext uri="{FF2B5EF4-FFF2-40B4-BE49-F238E27FC236}">
                <a16:creationId xmlns:a16="http://schemas.microsoft.com/office/drawing/2014/main" id="{1B0686D6-58AE-45D9-CCDC-8522E88C6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46" y="1538514"/>
            <a:ext cx="6569529" cy="437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D8A100-DC54-73D1-71B6-C33907907FBE}"/>
              </a:ext>
            </a:extLst>
          </p:cNvPr>
          <p:cNvSpPr txBox="1"/>
          <p:nvPr/>
        </p:nvSpPr>
        <p:spPr>
          <a:xfrm>
            <a:off x="8048734" y="1944799"/>
            <a:ext cx="36344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 light</a:t>
            </a:r>
          </a:p>
          <a:p>
            <a:r>
              <a:rPr lang="en-US" sz="3000" dirty="0"/>
              <a:t>- warmth</a:t>
            </a:r>
          </a:p>
          <a:p>
            <a:r>
              <a:rPr lang="en-US" sz="3000" dirty="0"/>
              <a:t>- togetherness</a:t>
            </a:r>
          </a:p>
          <a:p>
            <a:endParaRPr lang="en-US" sz="3000" dirty="0"/>
          </a:p>
          <a:p>
            <a:r>
              <a:rPr lang="en-US" sz="3000" dirty="0"/>
              <a:t>- control</a:t>
            </a:r>
          </a:p>
          <a:p>
            <a:endParaRPr lang="en-US" sz="3000" dirty="0"/>
          </a:p>
          <a:p>
            <a:r>
              <a:rPr lang="en-US" sz="3000" dirty="0"/>
              <a:t>- burning passion </a:t>
            </a:r>
          </a:p>
        </p:txBody>
      </p:sp>
    </p:spTree>
    <p:extLst>
      <p:ext uri="{BB962C8B-B14F-4D97-AF65-F5344CB8AC3E}">
        <p14:creationId xmlns:p14="http://schemas.microsoft.com/office/powerpoint/2010/main" val="425382873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{BCB91B71-44D4-B045-AA58-6A276CCEAFA3}tf10001079</Template>
  <TotalTime>5671</TotalTime>
  <Words>494</Words>
  <Application>Microsoft Macintosh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Century Gothic</vt:lpstr>
      <vt:lpstr>Symbol</vt:lpstr>
      <vt:lpstr>Vapor Trail</vt:lpstr>
      <vt:lpstr>Symbolism</vt:lpstr>
      <vt:lpstr>PowerPoint Presentation</vt:lpstr>
      <vt:lpstr>A simple thing…     Can Mean a big IDea</vt:lpstr>
      <vt:lpstr>How Does Symbolism Compare to Metaphor?  </vt:lpstr>
      <vt:lpstr>More about Metaphor</vt:lpstr>
      <vt:lpstr>Now On to Symbolism…</vt:lpstr>
      <vt:lpstr>PowerPoint Presentation</vt:lpstr>
      <vt:lpstr>Let’s Do Some Practice!     If you consider each of the images On your Handout as symbols,   what big ideas or concepts could they represent?     Write down THREE IDEAS (words/phrases)  for each.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Symbolism</dc:title>
  <dc:creator>Christa Wolbers</dc:creator>
  <cp:lastModifiedBy>Christa Wolbers</cp:lastModifiedBy>
  <cp:revision>4</cp:revision>
  <dcterms:created xsi:type="dcterms:W3CDTF">2024-01-31T17:53:50Z</dcterms:created>
  <dcterms:modified xsi:type="dcterms:W3CDTF">2024-02-05T02:59:00Z</dcterms:modified>
</cp:coreProperties>
</file>